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58" r:id="rId5"/>
    <p:sldId id="279" r:id="rId6"/>
    <p:sldId id="259" r:id="rId7"/>
    <p:sldId id="260" r:id="rId8"/>
    <p:sldId id="263" r:id="rId9"/>
    <p:sldId id="281" r:id="rId10"/>
    <p:sldId id="282" r:id="rId11"/>
    <p:sldId id="286" r:id="rId12"/>
    <p:sldId id="287" r:id="rId13"/>
    <p:sldId id="270" r:id="rId14"/>
    <p:sldId id="271" r:id="rId15"/>
    <p:sldId id="272" r:id="rId16"/>
    <p:sldId id="273" r:id="rId17"/>
    <p:sldId id="274" r:id="rId18"/>
    <p:sldId id="284" r:id="rId19"/>
    <p:sldId id="275" r:id="rId20"/>
    <p:sldId id="285" r:id="rId21"/>
    <p:sldId id="278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XKbOJ9OwU+dN5WL/Zl8Nhyhh+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E8FD8-0129-4E5F-A73C-1A169C208A3E}">
  <a:tblStyle styleId="{E2DE8FD8-0129-4E5F-A73C-1A169C208A3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3"/>
    <p:restoredTop sz="94832"/>
  </p:normalViewPr>
  <p:slideViewPr>
    <p:cSldViewPr snapToGrid="0">
      <p:cViewPr varScale="1">
        <p:scale>
          <a:sx n="143" d="100"/>
          <a:sy n="143" d="100"/>
        </p:scale>
        <p:origin x="47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08fd651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c08fd651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4246132-FD56-2898-F05C-60DC2853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A5A0958B-7D02-87B8-CF25-12DC7413B9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>
            <a:extLst>
              <a:ext uri="{FF2B5EF4-FFF2-40B4-BE49-F238E27FC236}">
                <a16:creationId xmlns:a16="http://schemas.microsoft.com/office/drawing/2014/main" id="{17A299DD-363D-4C2C-4CC7-DEFF784300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11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F350B107-A03F-0A84-12AD-8AED0D64E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462C4E7A-5725-9056-ABE0-82A5C5CF40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>
            <a:extLst>
              <a:ext uri="{FF2B5EF4-FFF2-40B4-BE49-F238E27FC236}">
                <a16:creationId xmlns:a16="http://schemas.microsoft.com/office/drawing/2014/main" id="{16F4472E-1A73-994C-ED00-9DF6006C9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118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CD66634C-BDDC-CF94-D67B-6A9D8EB87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8FC90CA1-AFB6-F9C0-3758-731590CDB5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>
            <a:extLst>
              <a:ext uri="{FF2B5EF4-FFF2-40B4-BE49-F238E27FC236}">
                <a16:creationId xmlns:a16="http://schemas.microsoft.com/office/drawing/2014/main" id="{D3B1CFDD-F027-D491-ADC8-D4D4AD911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07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08fd651a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c08fd651a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c195551d5b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c195551d5b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08fd651a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c08fd651a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08fd651a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c08fd651a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08fd651a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c08fd651a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D05667E5-4B08-75F0-323B-8F328F875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08fd651af_0_46:notes">
            <a:extLst>
              <a:ext uri="{FF2B5EF4-FFF2-40B4-BE49-F238E27FC236}">
                <a16:creationId xmlns:a16="http://schemas.microsoft.com/office/drawing/2014/main" id="{32EE8CEF-BF1B-45B0-AC8F-34DF0A396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c08fd651af_0_46:notes">
            <a:extLst>
              <a:ext uri="{FF2B5EF4-FFF2-40B4-BE49-F238E27FC236}">
                <a16:creationId xmlns:a16="http://schemas.microsoft.com/office/drawing/2014/main" id="{0E855E82-B79A-4F5F-9292-20B3EA7A3A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27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08fd651a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2c08fd651a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59008B43-1EB0-021E-8C17-21448F3F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08fd651af_0_0:notes">
            <a:extLst>
              <a:ext uri="{FF2B5EF4-FFF2-40B4-BE49-F238E27FC236}">
                <a16:creationId xmlns:a16="http://schemas.microsoft.com/office/drawing/2014/main" id="{98FCA03E-992A-E662-3B9F-FA7D27457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c08fd651af_0_0:notes">
            <a:extLst>
              <a:ext uri="{FF2B5EF4-FFF2-40B4-BE49-F238E27FC236}">
                <a16:creationId xmlns:a16="http://schemas.microsoft.com/office/drawing/2014/main" id="{388235A3-59A4-8FBF-DD55-FD0B9C7E9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713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F4C91F99-7B7C-D420-9566-222C67FD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08fd651af_0_46:notes">
            <a:extLst>
              <a:ext uri="{FF2B5EF4-FFF2-40B4-BE49-F238E27FC236}">
                <a16:creationId xmlns:a16="http://schemas.microsoft.com/office/drawing/2014/main" id="{C6A270BF-9707-88FE-1C49-06A2577EF9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c08fd651af_0_46:notes">
            <a:extLst>
              <a:ext uri="{FF2B5EF4-FFF2-40B4-BE49-F238E27FC236}">
                <a16:creationId xmlns:a16="http://schemas.microsoft.com/office/drawing/2014/main" id="{D98D2F02-A68A-242A-8A26-696ABC8995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307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08fd651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c08fd651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8fd651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c08fd651a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57B03DDF-9FC7-092D-0B3F-80E1E642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08fd651af_0_0:notes">
            <a:extLst>
              <a:ext uri="{FF2B5EF4-FFF2-40B4-BE49-F238E27FC236}">
                <a16:creationId xmlns:a16="http://schemas.microsoft.com/office/drawing/2014/main" id="{E3520D6C-477F-C639-2E05-173B11DD81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c08fd651af_0_0:notes">
            <a:extLst>
              <a:ext uri="{FF2B5EF4-FFF2-40B4-BE49-F238E27FC236}">
                <a16:creationId xmlns:a16="http://schemas.microsoft.com/office/drawing/2014/main" id="{9DA3521B-5BB0-31ED-8855-51636DEC9E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56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08fd651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c08fd651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08fd651a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c08fd651a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7AD44420-17E2-5CCB-669C-E177A5F9C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398D07CB-99EA-74CC-8270-D327C315DD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>
            <a:extLst>
              <a:ext uri="{FF2B5EF4-FFF2-40B4-BE49-F238E27FC236}">
                <a16:creationId xmlns:a16="http://schemas.microsoft.com/office/drawing/2014/main" id="{0545B33A-284F-A939-7AEF-1757B8659A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40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leich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r Tite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museum-marzahn-hellersdorf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sb-mahe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bsb-mahe.d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08fd651af_0_7"/>
          <p:cNvSpPr/>
          <p:nvPr/>
        </p:nvSpPr>
        <p:spPr>
          <a:xfrm>
            <a:off x="0" y="5202315"/>
            <a:ext cx="12192000" cy="1655685"/>
          </a:xfrm>
          <a:prstGeom prst="rect">
            <a:avLst/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c08fd651af_0_7" descr="Ein Bild, das Logo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864" y="164993"/>
            <a:ext cx="7414269" cy="47822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sp>
        <p:nvSpPr>
          <p:cNvPr id="86" name="Google Shape;86;g2c08fd651af_0_7"/>
          <p:cNvSpPr txBox="1">
            <a:spLocks noGrp="1"/>
          </p:cNvSpPr>
          <p:nvPr>
            <p:ph type="title"/>
          </p:nvPr>
        </p:nvSpPr>
        <p:spPr>
          <a:xfrm>
            <a:off x="838199" y="5367307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 dirty="0">
                <a:solidFill>
                  <a:schemeClr val="dk1"/>
                </a:solidFill>
              </a:rPr>
              <a:t>Mitgliederversammlung am 6. März 2025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87" name="Google Shape;87;g2c08fd651af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4EF54C25-5BC4-A79C-45B1-3A6B77A21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2F81CCF2-51C7-65E4-1BC2-8FA1A8D102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5.a - Bericht des Vorsitzenden</a:t>
            </a:r>
            <a:br>
              <a:rPr lang="de-DE" sz="3200" b="1"/>
            </a:br>
            <a:r>
              <a:rPr lang="de-DE" sz="3200"/>
              <a:t>Jan Lehmann</a:t>
            </a:r>
            <a:endParaRPr sz="3200"/>
          </a:p>
        </p:txBody>
      </p:sp>
      <p:sp>
        <p:nvSpPr>
          <p:cNvPr id="161" name="Google Shape;161;p1">
            <a:extLst>
              <a:ext uri="{FF2B5EF4-FFF2-40B4-BE49-F238E27FC236}">
                <a16:creationId xmlns:a16="http://schemas.microsoft.com/office/drawing/2014/main" id="{E72D3848-ADC6-A36B-C2B1-A8777D2EE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97000"/>
            <a:ext cx="10515600" cy="4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Sportehrung 2024 – 14. Februar 2024 im </a:t>
            </a:r>
            <a:br>
              <a:rPr lang="de-DE" sz="2000" dirty="0">
                <a:solidFill>
                  <a:srgbClr val="262626"/>
                </a:solidFill>
              </a:rPr>
            </a:br>
            <a:r>
              <a:rPr lang="de-DE" sz="2000" dirty="0">
                <a:solidFill>
                  <a:srgbClr val="262626"/>
                </a:solidFill>
              </a:rPr>
              <a:t>Freizeitforum Marzahn-Hellersdorf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8 Auszeichnungsblöcke, siehe Homepage BSB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Mitarbeit in der AG Sportehrung; erster Termin </a:t>
            </a:r>
            <a:br>
              <a:rPr lang="de-DE" sz="2000" dirty="0">
                <a:solidFill>
                  <a:srgbClr val="262626"/>
                </a:solidFill>
              </a:rPr>
            </a:br>
            <a:r>
              <a:rPr lang="de-DE" sz="2000" dirty="0">
                <a:solidFill>
                  <a:srgbClr val="262626"/>
                </a:solidFill>
              </a:rPr>
              <a:t>schon vor der Sommerpause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Bitte um Nominierungen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endParaRPr lang="de-DE" sz="2000" dirty="0">
              <a:solidFill>
                <a:srgbClr val="262626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endParaRPr lang="de-DE" sz="2000" dirty="0">
              <a:solidFill>
                <a:srgbClr val="262626"/>
              </a:solidFill>
            </a:endParaRPr>
          </a:p>
        </p:txBody>
      </p:sp>
      <p:sp>
        <p:nvSpPr>
          <p:cNvPr id="162" name="Google Shape;162;p1">
            <a:extLst>
              <a:ext uri="{FF2B5EF4-FFF2-40B4-BE49-F238E27FC236}">
                <a16:creationId xmlns:a16="http://schemas.microsoft.com/office/drawing/2014/main" id="{FEEE4C19-28CA-D638-49B9-7DAE9AE41F78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>
            <a:extLst>
              <a:ext uri="{FF2B5EF4-FFF2-40B4-BE49-F238E27FC236}">
                <a16:creationId xmlns:a16="http://schemas.microsoft.com/office/drawing/2014/main" id="{34A85071-0978-7D6C-44C8-DE0B363EBF84}"/>
              </a:ext>
            </a:extLst>
          </p:cNvPr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>
            <a:extLst>
              <a:ext uri="{FF2B5EF4-FFF2-40B4-BE49-F238E27FC236}">
                <a16:creationId xmlns:a16="http://schemas.microsoft.com/office/drawing/2014/main" id="{A4BD2B5A-3E45-AC8D-3FBB-30DD1881D6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>
                <a:solidFill>
                  <a:schemeClr val="tx1"/>
                </a:solidFill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A41624-53AD-0854-CE70-6B7DADAE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28" y="2046883"/>
            <a:ext cx="3726578" cy="27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4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F6A6A725-F8D1-01A7-8E30-6D057F07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0D8B3E56-36E8-2494-CF7A-A7FF672946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5.a - Bericht des Vorsitzenden</a:t>
            </a:r>
            <a:br>
              <a:rPr lang="de-DE" sz="3200" b="1"/>
            </a:br>
            <a:r>
              <a:rPr lang="de-DE" sz="3200"/>
              <a:t>Jan Lehmann</a:t>
            </a:r>
            <a:endParaRPr sz="3200"/>
          </a:p>
        </p:txBody>
      </p:sp>
      <p:sp>
        <p:nvSpPr>
          <p:cNvPr id="161" name="Google Shape;161;p1">
            <a:extLst>
              <a:ext uri="{FF2B5EF4-FFF2-40B4-BE49-F238E27FC236}">
                <a16:creationId xmlns:a16="http://schemas.microsoft.com/office/drawing/2014/main" id="{4522F3BC-E761-5DF1-AB56-238D7312C4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3161"/>
            <a:ext cx="6107723" cy="442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Projekte I – GI Projekt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Gemeinschaftsinitiative in den Gebieten Hellersdorf-Nord und Marzahn-Nord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(von April 23-Dezember 25, jährlich 90.000€ zur Verfügung. Im Jahr 2024 22.000€  weniger)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Bewegungsnetzwerk mit dem Bewegungsatlas (unterstützen Projekt durch Öffentlichkeitsarbeit)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Ziel: vulnerable Menschen in Bewegung bringen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In 2023 über 6500 Menschen erreicht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In 2024 über 5000 Menschen erreicht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Weiterhin Akteure gesucht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endParaRPr lang="de-DE" sz="2000" dirty="0">
              <a:solidFill>
                <a:srgbClr val="262626"/>
              </a:solidFill>
            </a:endParaRPr>
          </a:p>
        </p:txBody>
      </p:sp>
      <p:sp>
        <p:nvSpPr>
          <p:cNvPr id="162" name="Google Shape;162;p1">
            <a:extLst>
              <a:ext uri="{FF2B5EF4-FFF2-40B4-BE49-F238E27FC236}">
                <a16:creationId xmlns:a16="http://schemas.microsoft.com/office/drawing/2014/main" id="{E7D495F8-E74D-9F55-24AF-AED17A0CD713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>
            <a:extLst>
              <a:ext uri="{FF2B5EF4-FFF2-40B4-BE49-F238E27FC236}">
                <a16:creationId xmlns:a16="http://schemas.microsoft.com/office/drawing/2014/main" id="{46835A5E-EB47-072D-47D0-15CB2632338F}"/>
              </a:ext>
            </a:extLst>
          </p:cNvPr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795BCEDF-B7E9-DE74-E850-D03B506A29AE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B521CF-03E7-5608-973E-78559BAD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83" y="2313044"/>
            <a:ext cx="4443047" cy="3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0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9AC728F-8484-8AC2-2622-18256C9FF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A89E78CE-5D1F-67C4-68C8-D0BFBBA618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5.a - Bericht des Vorsitzenden</a:t>
            </a:r>
            <a:br>
              <a:rPr lang="de-DE" sz="3200" b="1"/>
            </a:br>
            <a:r>
              <a:rPr lang="de-DE" sz="3200"/>
              <a:t>Jan Lehmann</a:t>
            </a:r>
            <a:endParaRPr sz="3200"/>
          </a:p>
        </p:txBody>
      </p:sp>
      <p:sp>
        <p:nvSpPr>
          <p:cNvPr id="161" name="Google Shape;161;p1">
            <a:extLst>
              <a:ext uri="{FF2B5EF4-FFF2-40B4-BE49-F238E27FC236}">
                <a16:creationId xmlns:a16="http://schemas.microsoft.com/office/drawing/2014/main" id="{4C82EFF4-36CA-6F5B-CE09-32BA11530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3161"/>
            <a:ext cx="6107723" cy="442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Projekte II - Sportmuseum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seit Wiedereröffnung vor 2 Jahren gab es über 100 Besuchergruppen mit Führungen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Jetzt gibt es auch eine offizielle Webseite: </a:t>
            </a:r>
            <a:r>
              <a:rPr lang="de-DE" sz="1600" dirty="0">
                <a:solidFill>
                  <a:srgbClr val="26262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www.sportmuseum-marzahn-hellersdorf.de</a:t>
            </a:r>
            <a:r>
              <a:rPr lang="de-DE" sz="1600" dirty="0">
                <a:solidFill>
                  <a:srgbClr val="262626"/>
                </a:solidFill>
              </a:rPr>
              <a:t> ; weitere Verlinkungen auf andere Seiten (BSB, BA, Marzahn-Hellersdorf Berlins beste Aussichten)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Beteiligung bei der Aktion "Ab ins B“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Auf der Marzahner Promenade wird ein Schaukasten bestückt</a:t>
            </a:r>
          </a:p>
          <a:p>
            <a:pPr marL="685800" lvl="1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1600" dirty="0">
                <a:solidFill>
                  <a:srgbClr val="262626"/>
                </a:solidFill>
              </a:rPr>
              <a:t>Audioguide für die Führung im Museum ist (immer noch) in Arbeit.</a:t>
            </a:r>
            <a:endParaRPr lang="de-DE" sz="2000" dirty="0">
              <a:solidFill>
                <a:srgbClr val="262626"/>
              </a:solidFill>
            </a:endParaRPr>
          </a:p>
        </p:txBody>
      </p:sp>
      <p:sp>
        <p:nvSpPr>
          <p:cNvPr id="162" name="Google Shape;162;p1">
            <a:extLst>
              <a:ext uri="{FF2B5EF4-FFF2-40B4-BE49-F238E27FC236}">
                <a16:creationId xmlns:a16="http://schemas.microsoft.com/office/drawing/2014/main" id="{A93BC3C5-7575-DC70-254C-F2A593CF8068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>
            <a:extLst>
              <a:ext uri="{FF2B5EF4-FFF2-40B4-BE49-F238E27FC236}">
                <a16:creationId xmlns:a16="http://schemas.microsoft.com/office/drawing/2014/main" id="{26AC2DE1-BDA9-9326-0CA5-43E9BFA2EC57}"/>
              </a:ext>
            </a:extLst>
          </p:cNvPr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34DCC8A8-EE89-7453-7839-3C3C1068DCCB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D35B4C-00EB-CF0F-16BD-B07CE15C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811" y="1773441"/>
            <a:ext cx="4565912" cy="34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08fd651af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5.a - Bericht des Schatzmeisters</a:t>
            </a:r>
            <a:br>
              <a:rPr lang="de-DE" sz="3200" b="1"/>
            </a:br>
            <a:r>
              <a:rPr lang="de-DE" sz="3200"/>
              <a:t>Olaf Graeber</a:t>
            </a:r>
            <a:endParaRPr sz="3200"/>
          </a:p>
        </p:txBody>
      </p:sp>
      <p:sp>
        <p:nvSpPr>
          <p:cNvPr id="241" name="Google Shape;241;g2c08fd651af_0_35"/>
          <p:cNvSpPr txBox="1">
            <a:spLocks noGrp="1"/>
          </p:cNvSpPr>
          <p:nvPr>
            <p:ph type="body" idx="1"/>
          </p:nvPr>
        </p:nvSpPr>
        <p:spPr>
          <a:xfrm>
            <a:off x="838199" y="1660125"/>
            <a:ext cx="5257799" cy="424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 dirty="0">
                <a:latin typeface="Calibri"/>
                <a:ea typeface="Calibri"/>
                <a:cs typeface="Calibri"/>
                <a:sym typeface="Calibri"/>
              </a:rPr>
              <a:t>Finanzergebnis BSB Marzahn Hellersdorf e. V.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(gemäß EÜR vom 31.12.2024)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graphicFrame>
        <p:nvGraphicFramePr>
          <p:cNvPr id="242" name="Google Shape;242;g2c08fd651af_0_35"/>
          <p:cNvGraphicFramePr/>
          <p:nvPr>
            <p:extLst>
              <p:ext uri="{D42A27DB-BD31-4B8C-83A1-F6EECF244321}">
                <p14:modId xmlns:p14="http://schemas.microsoft.com/office/powerpoint/2010/main" val="4182237614"/>
              </p:ext>
            </p:extLst>
          </p:nvPr>
        </p:nvGraphicFramePr>
        <p:xfrm>
          <a:off x="6095999" y="1661037"/>
          <a:ext cx="4959950" cy="4246536"/>
        </p:xfrm>
        <a:graphic>
          <a:graphicData uri="http://schemas.openxmlformats.org/drawingml/2006/table">
            <a:tbl>
              <a:tblPr>
                <a:noFill/>
                <a:tableStyleId>{E2DE8FD8-0129-4E5F-A73C-1A169C208A3E}</a:tableStyleId>
              </a:tblPr>
              <a:tblGrid>
                <a:gridCol w="247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Einnahmen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4</a:t>
                      </a:r>
                      <a:r>
                        <a:rPr lang="de-DE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7.021,84 €</a:t>
                      </a:r>
                    </a:p>
                  </a:txBody>
                  <a:tcPr marL="47625" marR="47625" marT="0" marB="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Ausgaben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45.086,95 €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Ergebnis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+ 1.934,89 €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3" name="Google Shape;243;g2c08fd651af_0_35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c08fd651af_0_35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FE42B2FD-9AB4-1B0B-32D7-5BE27E804003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195551d5b_0_1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5.b - Bericht der Kassenprüfer</a:t>
            </a:r>
            <a:br>
              <a:rPr lang="de-DE" sz="3200" b="1"/>
            </a:br>
            <a:r>
              <a:rPr lang="de-DE" sz="3200"/>
              <a:t>Brigitte Dame/Jens Kerber </a:t>
            </a:r>
            <a:endParaRPr sz="3200"/>
          </a:p>
        </p:txBody>
      </p:sp>
      <p:sp>
        <p:nvSpPr>
          <p:cNvPr id="251" name="Google Shape;251;g2c195551d5b_0_1111"/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731" dirty="0"/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de-DE" sz="2900" dirty="0"/>
              <a:t>Kassenprüfung erfolgte am 12.03.2025 </a:t>
            </a:r>
            <a:endParaRPr sz="2900" dirty="0"/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de-DE" sz="2900" dirty="0"/>
              <a:t>Alle Unterlagen lagen vor</a:t>
            </a:r>
            <a:endParaRPr sz="2900" dirty="0"/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de-DE" sz="2900" dirty="0"/>
              <a:t>Keine Beanstandungen</a:t>
            </a:r>
            <a:endParaRPr sz="2900" dirty="0"/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de-DE" sz="2900" dirty="0"/>
              <a:t>Die Projekte sollte in Zukunft direkt von Projektbeteiligten </a:t>
            </a:r>
            <a:br>
              <a:rPr lang="de-DE" sz="2900" dirty="0"/>
            </a:br>
            <a:r>
              <a:rPr lang="de-DE" sz="2900" dirty="0"/>
              <a:t>erklärt werden bei der Revision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de-DE" sz="2900" dirty="0"/>
              <a:t>Kassenprüfer beantragen, den Vorstand zu entlasten</a:t>
            </a:r>
            <a:endParaRPr sz="29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729"/>
              <a:buNone/>
            </a:pPr>
            <a:endParaRPr sz="29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52" name="Google Shape;252;g2c195551d5b_0_1111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c195551d5b_0_1111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C359F745-9097-9BAA-A16B-27DB0EFA4B26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08fd651af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260" name="Google Shape;260;g2c08fd651af_0_40"/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2. Informationen:</a:t>
            </a:r>
            <a:endParaRPr sz="573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5400" dirty="0"/>
              <a:t>Rechtsextremismus in Sportanlagen – Erkennen und Handeln (MBR)</a:t>
            </a: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Darstellung der digitalen Sportstättenvergabe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5. Berichte</a:t>
            </a:r>
            <a:endParaRPr sz="5731" b="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c. Diskussion zu den Berichten und Entlastung des Vorstands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7. Bericht der Sportjugend; Bestätigung der bezirklichen Sportjugend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9. 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261" name="Google Shape;261;g2c08fd651af_0_40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c08fd651af_0_40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2F45794E-D7D6-7F90-529E-D0B4BFDD95E0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08fd651af_0_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269" name="Google Shape;269;g2c08fd651af_0_46"/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2. Informationen:</a:t>
            </a:r>
            <a:endParaRPr sz="573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5400" dirty="0"/>
              <a:t>Rechtsextremismus in Sportanlagen – Erkennen und Handeln (MBR)</a:t>
            </a: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Darstellung der digitalen Sportstättenvergabe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6. Vorstellung und Bestätigung des Haushaltsplans 2025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7. Bericht der Sportjugend; Bestätigung der bezirklichen Sportjugend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9. 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270" name="Google Shape;270;g2c08fd651af_0_46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c08fd651af_0_46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4B33DAD8-D9C6-7782-0103-73B2BFCD8204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08fd651af_0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200" b="1" dirty="0"/>
              <a:t>7. - Vorstellung und Bestätigung des Haushaltsplans 2025</a:t>
            </a: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</p:txBody>
      </p:sp>
      <p:sp>
        <p:nvSpPr>
          <p:cNvPr id="278" name="Google Shape;278;g2c08fd651af_0_52"/>
          <p:cNvSpPr txBox="1">
            <a:spLocks noGrp="1"/>
          </p:cNvSpPr>
          <p:nvPr>
            <p:ph type="body" idx="1"/>
          </p:nvPr>
        </p:nvSpPr>
        <p:spPr>
          <a:xfrm>
            <a:off x="838200" y="14814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731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0" name="Google Shape;280;g2c08fd651af_0_52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c08fd651af_0_52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10484E-1D41-41C3-342E-8D046EC8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96" y="1076301"/>
            <a:ext cx="5677407" cy="56451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0920EF4C-13BA-1154-AFA2-9E2B4DC3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08fd651af_0_46">
            <a:extLst>
              <a:ext uri="{FF2B5EF4-FFF2-40B4-BE49-F238E27FC236}">
                <a16:creationId xmlns:a16="http://schemas.microsoft.com/office/drawing/2014/main" id="{6280AED7-4F12-44F2-4496-313D958BCD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269" name="Google Shape;269;g2c08fd651af_0_46">
            <a:extLst>
              <a:ext uri="{FF2B5EF4-FFF2-40B4-BE49-F238E27FC236}">
                <a16:creationId xmlns:a16="http://schemas.microsoft.com/office/drawing/2014/main" id="{219D2041-4EAB-C988-01E5-D7173CF853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2. Informationen:</a:t>
            </a:r>
            <a:endParaRPr sz="573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5400" dirty="0"/>
              <a:t>Rechtsextremismus in Sportanlagen – Erkennen und Handeln (MBR)</a:t>
            </a: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Darstellung der digitalen Sportstättenvergabe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7. Bericht der Sportjugend; Bestätigung der bezirklichen Sportjugend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9. 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270" name="Google Shape;270;g2c08fd651af_0_46">
            <a:extLst>
              <a:ext uri="{FF2B5EF4-FFF2-40B4-BE49-F238E27FC236}">
                <a16:creationId xmlns:a16="http://schemas.microsoft.com/office/drawing/2014/main" id="{E71A8837-43ED-B662-5895-98E75B095943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c08fd651af_0_46">
            <a:extLst>
              <a:ext uri="{FF2B5EF4-FFF2-40B4-BE49-F238E27FC236}">
                <a16:creationId xmlns:a16="http://schemas.microsoft.com/office/drawing/2014/main" id="{58D98025-0507-053C-419C-E3BE845566EE}"/>
              </a:ext>
            </a:extLst>
          </p:cNvPr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02164E77-8418-312D-2C38-539B543EFCE7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7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08fd651af_0_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 dirty="0"/>
              <a:t>8. - Bericht der Sportjugend</a:t>
            </a:r>
            <a:br>
              <a:rPr lang="de-DE" sz="3200" b="1" dirty="0"/>
            </a:br>
            <a:r>
              <a:rPr lang="de-DE" sz="3200" dirty="0"/>
              <a:t>Yvonne Schumann</a:t>
            </a:r>
            <a:endParaRPr sz="3200" dirty="0"/>
          </a:p>
        </p:txBody>
      </p:sp>
      <p:sp>
        <p:nvSpPr>
          <p:cNvPr id="288" name="Google Shape;288;g2c08fd651af_0_57"/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731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9" name="Google Shape;289;g2c08fd651af_0_57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c08fd651af_0_57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1;g2c195551d5b_0_1111">
            <a:extLst>
              <a:ext uri="{FF2B5EF4-FFF2-40B4-BE49-F238E27FC236}">
                <a16:creationId xmlns:a16="http://schemas.microsoft.com/office/drawing/2014/main" id="{DF48E195-E0D1-47B1-4076-5A24BE99E36D}"/>
              </a:ext>
            </a:extLst>
          </p:cNvPr>
          <p:cNvSpPr txBox="1">
            <a:spLocks/>
          </p:cNvSpPr>
          <p:nvPr/>
        </p:nvSpPr>
        <p:spPr>
          <a:xfrm>
            <a:off x="990600" y="15820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20000"/>
              </a:lnSpc>
              <a:spcBef>
                <a:spcPts val="0"/>
              </a:spcBef>
              <a:buSzPts val="2900"/>
            </a:pPr>
            <a:r>
              <a:rPr lang="de-DE" sz="2900" dirty="0"/>
              <a:t>Jugendversammlung am 16.10.2024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ts val="2900"/>
            </a:pPr>
            <a:r>
              <a:rPr lang="de-DE" sz="2900" dirty="0"/>
              <a:t>Yvonne Schumann (Vorsitzende), Noah-Fabian Glanert (komm. stellvertretender Vors.), Yvonne </a:t>
            </a:r>
            <a:r>
              <a:rPr lang="de-DE" sz="2900" dirty="0" err="1"/>
              <a:t>Blankenforth</a:t>
            </a:r>
            <a:r>
              <a:rPr lang="de-DE" sz="2900" dirty="0"/>
              <a:t> (Beisitzerin) 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ts val="2900"/>
            </a:pPr>
            <a:r>
              <a:rPr lang="de-DE" sz="2900" dirty="0"/>
              <a:t>Bitte um satzungsgemäße Bestätigung (§ 9 I Satzung BSB)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ts val="2900"/>
            </a:pPr>
            <a:r>
              <a:rPr lang="de-DE" sz="2900" dirty="0"/>
              <a:t>Nächste Jugendversammlung: 18.06.2025, 18 Uhr: Arbeit an der neuen Jugendsatzung und Bestätigung, Wahl </a:t>
            </a:r>
            <a:r>
              <a:rPr lang="de-DE" sz="2900" dirty="0" err="1"/>
              <a:t>stv</a:t>
            </a:r>
            <a:r>
              <a:rPr lang="de-DE" sz="2900" dirty="0"/>
              <a:t>. Vors.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ts val="2900"/>
            </a:pPr>
            <a:r>
              <a:rPr lang="de-DE" sz="2900" dirty="0"/>
              <a:t>Einladung zum Trampolinspringen/</a:t>
            </a:r>
            <a:r>
              <a:rPr lang="de-DE" sz="2900" dirty="0" err="1"/>
              <a:t>MyJump</a:t>
            </a:r>
            <a:endParaRPr lang="de-DE" sz="2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3729"/>
              <a:buFont typeface="Arial"/>
              <a:buNone/>
            </a:pPr>
            <a:endParaRPr lang="de-DE" sz="2900" b="1" dirty="0"/>
          </a:p>
          <a:p>
            <a:pPr marL="0" indent="0">
              <a:buFont typeface="Arial"/>
              <a:buNone/>
            </a:pPr>
            <a:endParaRPr lang="de-DE" dirty="0"/>
          </a:p>
        </p:txBody>
      </p:sp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53815212-037A-E33F-EAD1-A4C99F40E05E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DBA22350-2CCB-5090-3EFD-DF1BB9ED9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08fd651af_0_0">
            <a:extLst>
              <a:ext uri="{FF2B5EF4-FFF2-40B4-BE49-F238E27FC236}">
                <a16:creationId xmlns:a16="http://schemas.microsoft.com/office/drawing/2014/main" id="{A60BF803-F7CB-29F8-D35E-7C3D91ADA933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c08fd651af_0_0">
            <a:extLst>
              <a:ext uri="{FF2B5EF4-FFF2-40B4-BE49-F238E27FC236}">
                <a16:creationId xmlns:a16="http://schemas.microsoft.com/office/drawing/2014/main" id="{9D2502EB-0816-0C21-F4F5-9360D5205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94" name="Google Shape;94;g2c08fd651af_0_0">
            <a:extLst>
              <a:ext uri="{FF2B5EF4-FFF2-40B4-BE49-F238E27FC236}">
                <a16:creationId xmlns:a16="http://schemas.microsoft.com/office/drawing/2014/main" id="{B5882E66-55CA-D550-B3DE-82448BD42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52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b="1" dirty="0"/>
              <a:t>1. Begrüßung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2. Informationen:</a:t>
            </a:r>
            <a:endParaRPr sz="573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5400" dirty="0"/>
              <a:t>Rechtsextremismus in Sportanlagen – Erkennen und Handeln (MBR)</a:t>
            </a: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b. Darstellung der Situation der Sportstätten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7. Bericht der Sportjugend; Bestätigung der bezirklichen Sportjugend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9. 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95" name="Google Shape;95;g2c08fd651af_0_0">
            <a:extLst>
              <a:ext uri="{FF2B5EF4-FFF2-40B4-BE49-F238E27FC236}">
                <a16:creationId xmlns:a16="http://schemas.microsoft.com/office/drawing/2014/main" id="{00240D9A-89EE-DBD9-2385-CE94981001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96" name="Google Shape;96;g2c08fd651af_0_0">
            <a:extLst>
              <a:ext uri="{FF2B5EF4-FFF2-40B4-BE49-F238E27FC236}">
                <a16:creationId xmlns:a16="http://schemas.microsoft.com/office/drawing/2014/main" id="{778A6E04-991F-D3B2-A643-1D12786D041F}"/>
              </a:ext>
            </a:extLst>
          </p:cNvPr>
          <p:cNvSpPr/>
          <p:nvPr/>
        </p:nvSpPr>
        <p:spPr>
          <a:xfrm>
            <a:off x="0" y="0"/>
            <a:ext cx="1757700" cy="1660200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8F8E8436-846B-591D-FD56-8BABBE757125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9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CB7DA618-0F0B-5A70-8F64-4D8BA50AB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08fd651af_0_46">
            <a:extLst>
              <a:ext uri="{FF2B5EF4-FFF2-40B4-BE49-F238E27FC236}">
                <a16:creationId xmlns:a16="http://schemas.microsoft.com/office/drawing/2014/main" id="{5B1E3A14-9E76-964F-3FB8-23C54635A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269" name="Google Shape;269;g2c08fd651af_0_46">
            <a:extLst>
              <a:ext uri="{FF2B5EF4-FFF2-40B4-BE49-F238E27FC236}">
                <a16:creationId xmlns:a16="http://schemas.microsoft.com/office/drawing/2014/main" id="{A87D5DEA-14ED-C18E-0139-06E05C11CE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2. Informationen:</a:t>
            </a:r>
            <a:endParaRPr sz="573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5400" dirty="0"/>
              <a:t>Rechtsextremismus in Sportanlagen – Erkennen und Handeln (MBR)</a:t>
            </a: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Darstellung der digitalen Sportstättenvergabe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7. Bericht der Sportjugend; Bestätigung der bezirklichen Sportjugend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8. Anträge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9. Sonstiges und Schlussworte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270" name="Google Shape;270;g2c08fd651af_0_46">
            <a:extLst>
              <a:ext uri="{FF2B5EF4-FFF2-40B4-BE49-F238E27FC236}">
                <a16:creationId xmlns:a16="http://schemas.microsoft.com/office/drawing/2014/main" id="{D39A186C-E37F-A3DB-66FF-E5FC92E11758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c08fd651af_0_46">
            <a:extLst>
              <a:ext uri="{FF2B5EF4-FFF2-40B4-BE49-F238E27FC236}">
                <a16:creationId xmlns:a16="http://schemas.microsoft.com/office/drawing/2014/main" id="{817CFDA5-4523-D1CB-5B2B-E31F533B052E}"/>
              </a:ext>
            </a:extLst>
          </p:cNvPr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27E9AC16-CF25-4D59-BFBA-5CE235C679D0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4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1304254" y="0"/>
            <a:ext cx="3888600" cy="1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>
                <a:latin typeface="Calibri"/>
                <a:ea typeface="Calibri"/>
                <a:cs typeface="Calibri"/>
                <a:sym typeface="Calibri"/>
              </a:rPr>
              <a:t>Kontakt</a:t>
            </a:r>
            <a:endParaRPr/>
          </a:p>
        </p:txBody>
      </p:sp>
      <p:sp>
        <p:nvSpPr>
          <p:cNvPr id="316" name="Google Shape;316;p6"/>
          <p:cNvSpPr txBox="1">
            <a:spLocks noGrp="1"/>
          </p:cNvSpPr>
          <p:nvPr>
            <p:ph type="body" idx="1"/>
          </p:nvPr>
        </p:nvSpPr>
        <p:spPr>
          <a:xfrm>
            <a:off x="415621" y="1690250"/>
            <a:ext cx="5665800" cy="4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 b="1" dirty="0"/>
              <a:t>Montag bis Freitag 9.00 – 13.00 Uhr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 b="1" dirty="0"/>
              <a:t>Vor Ort: </a:t>
            </a:r>
            <a:br>
              <a:rPr lang="de-DE" sz="1800" b="1" dirty="0"/>
            </a:br>
            <a:r>
              <a:rPr lang="de-DE" sz="1800" dirty="0"/>
              <a:t>Im Haus des Sports, der Bildung und  der Begegnung</a:t>
            </a:r>
            <a:br>
              <a:rPr lang="de-DE" sz="1800" dirty="0"/>
            </a:br>
            <a:r>
              <a:rPr lang="de-DE" sz="1800" dirty="0"/>
              <a:t>Eisenacher Straße 121; 12685 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 b="1" dirty="0"/>
              <a:t>Telefon: </a:t>
            </a:r>
            <a:br>
              <a:rPr lang="de-DE" sz="1800" b="1" dirty="0"/>
            </a:br>
            <a:r>
              <a:rPr lang="de-DE" sz="1800" dirty="0"/>
              <a:t>030 / 56 49 70 32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 b="1" dirty="0"/>
              <a:t>Mail: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u="sng" dirty="0">
                <a:solidFill>
                  <a:schemeClr val="hlink"/>
                </a:solidFill>
                <a:hlinkClick r:id="rId3"/>
              </a:rPr>
              <a:t>info@bsb-mahe.de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800" b="1" dirty="0"/>
              <a:t>Internet: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u="sng" dirty="0">
                <a:solidFill>
                  <a:schemeClr val="hlink"/>
                </a:solidFill>
                <a:hlinkClick r:id="rId4"/>
              </a:rPr>
              <a:t>www.bsb-mahe.de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317" name="Google Shape;317;p6" descr="Ein Bild, das Schwarz, Dunkelheit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2880" y="966247"/>
            <a:ext cx="4925505" cy="492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5534B9E9-6721-01BB-C7E3-2873B1CD2F54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08fd651af_0_0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c08fd651a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94" name="Google Shape;94;g2c08fd651af_0_0"/>
          <p:cNvSpPr txBox="1">
            <a:spLocks noGrp="1"/>
          </p:cNvSpPr>
          <p:nvPr>
            <p:ph type="body" idx="1"/>
          </p:nvPr>
        </p:nvSpPr>
        <p:spPr>
          <a:xfrm>
            <a:off x="838200" y="1452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b="1" dirty="0"/>
              <a:t>2. Informationen:</a:t>
            </a:r>
            <a:endParaRPr sz="5731" b="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b="1" dirty="0"/>
              <a:t>a. </a:t>
            </a:r>
            <a:r>
              <a:rPr lang="de-DE" sz="5600" b="1" dirty="0"/>
              <a:t>Rechtsextremismus in Sportanlagen – Erkennen und Handeln; Mobile Beratung gegen Rechtsextremismus Berlin (MBR)</a:t>
            </a:r>
            <a:endParaRPr lang="de-DE" sz="5731" b="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b. Darstellung der Situation der Sportstätten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7. Bericht der Sportjugend; Bestätigung der bezirklichen Sportjugend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9. 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95" name="Google Shape;95;g2c08fd651af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96" name="Google Shape;96;g2c08fd651af_0_0"/>
          <p:cNvSpPr/>
          <p:nvPr/>
        </p:nvSpPr>
        <p:spPr>
          <a:xfrm>
            <a:off x="0" y="0"/>
            <a:ext cx="1757700" cy="1660200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5D61392D-43AA-4519-26E1-23946EC44027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08fd651af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200" b="1" dirty="0"/>
              <a:t>2.a – Rechtsextremismus auf Sportanlagen</a:t>
            </a:r>
            <a:endParaRPr sz="3200" dirty="0"/>
          </a:p>
        </p:txBody>
      </p:sp>
      <p:sp>
        <p:nvSpPr>
          <p:cNvPr id="102" name="Google Shape;102;g2c08fd651af_0_18"/>
          <p:cNvSpPr txBox="1">
            <a:spLocks noGrp="1"/>
          </p:cNvSpPr>
          <p:nvPr>
            <p:ph type="body" idx="1"/>
          </p:nvPr>
        </p:nvSpPr>
        <p:spPr>
          <a:xfrm>
            <a:off x="1343891" y="2366996"/>
            <a:ext cx="9504217" cy="32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 dirty="0">
                <a:solidFill>
                  <a:srgbClr val="000000"/>
                </a:solidFill>
              </a:rPr>
              <a:t>MBR </a:t>
            </a:r>
            <a:endParaRPr sz="32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dirty="0">
                <a:solidFill>
                  <a:srgbClr val="000000"/>
                </a:solidFill>
              </a:rPr>
              <a:t>Mobile Beratung gegen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dirty="0">
                <a:solidFill>
                  <a:srgbClr val="000000"/>
                </a:solidFill>
              </a:rPr>
              <a:t>Rechtsextremismus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Berlin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c08fd651af_0_18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c08fd651af_0_18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4A2E77A8-EBF3-8EDD-BB9B-C08723D832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>
                <a:solidFill>
                  <a:schemeClr val="tx1"/>
                </a:solidFill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EE715B23-5A2C-E8C1-F13B-4F525AC0B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08fd651af_0_0">
            <a:extLst>
              <a:ext uri="{FF2B5EF4-FFF2-40B4-BE49-F238E27FC236}">
                <a16:creationId xmlns:a16="http://schemas.microsoft.com/office/drawing/2014/main" id="{94651501-9A5F-4F27-A9B3-A40AAC2DE9C2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c08fd651af_0_0">
            <a:extLst>
              <a:ext uri="{FF2B5EF4-FFF2-40B4-BE49-F238E27FC236}">
                <a16:creationId xmlns:a16="http://schemas.microsoft.com/office/drawing/2014/main" id="{1E72CC50-D2AA-60C2-2390-5C5AB2546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94" name="Google Shape;94;g2c08fd651af_0_0">
            <a:extLst>
              <a:ext uri="{FF2B5EF4-FFF2-40B4-BE49-F238E27FC236}">
                <a16:creationId xmlns:a16="http://schemas.microsoft.com/office/drawing/2014/main" id="{C628A119-32CC-6655-ECDC-7E71B2831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52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b="1" dirty="0"/>
              <a:t>2. Informationen:</a:t>
            </a:r>
            <a:endParaRPr sz="5731" b="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5600" dirty="0"/>
              <a:t>Rechtsextremismus in Sportanlagen – Erkennen und Handeln; Mobile Beratung gegen Rechtsextremismus Berlin (MBR)</a:t>
            </a:r>
            <a:endParaRPr lang="de-DE"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b="1" dirty="0"/>
              <a:t>b. Darstellung der Situation der Sportstätten (Sportamt Marzahn-Hellersdorf, Frank Kolbe)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3. Feststellung der satzungsmäßigen Einladung und Beschlussfähigkeit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4. Bestätigung der Tagesordnung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7. Bericht der Sportjugend; Bestätigung der bezirklichen Sportjugend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5731" dirty="0"/>
              <a:t>9. 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95" name="Google Shape;95;g2c08fd651af_0_0">
            <a:extLst>
              <a:ext uri="{FF2B5EF4-FFF2-40B4-BE49-F238E27FC236}">
                <a16:creationId xmlns:a16="http://schemas.microsoft.com/office/drawing/2014/main" id="{FC9EC142-1201-ACA7-C42A-A7DD49D1C8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96" name="Google Shape;96;g2c08fd651af_0_0">
            <a:extLst>
              <a:ext uri="{FF2B5EF4-FFF2-40B4-BE49-F238E27FC236}">
                <a16:creationId xmlns:a16="http://schemas.microsoft.com/office/drawing/2014/main" id="{03D1BA22-9DE1-96F9-6068-1F9A7654F663}"/>
              </a:ext>
            </a:extLst>
          </p:cNvPr>
          <p:cNvSpPr/>
          <p:nvPr/>
        </p:nvSpPr>
        <p:spPr>
          <a:xfrm>
            <a:off x="0" y="0"/>
            <a:ext cx="1757700" cy="1660200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10545C50-94FB-0493-733A-7F820BFDB37D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3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08fd651af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DE" sz="3200" b="1" dirty="0"/>
              <a:t>2.b - Darstellung der Situation der Sportstätten</a:t>
            </a:r>
            <a:endParaRPr sz="3200" dirty="0"/>
          </a:p>
        </p:txBody>
      </p:sp>
      <p:sp>
        <p:nvSpPr>
          <p:cNvPr id="111" name="Google Shape;111;g2c08fd651af_0_12"/>
          <p:cNvSpPr txBox="1">
            <a:spLocks noGrp="1"/>
          </p:cNvSpPr>
          <p:nvPr>
            <p:ph type="body" idx="1"/>
          </p:nvPr>
        </p:nvSpPr>
        <p:spPr>
          <a:xfrm>
            <a:off x="3117600" y="2710200"/>
            <a:ext cx="59568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>
                <a:solidFill>
                  <a:srgbClr val="000000"/>
                </a:solidFill>
              </a:rPr>
              <a:t>Frank Kolbe </a:t>
            </a:r>
            <a:endParaRPr sz="32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>
                <a:solidFill>
                  <a:srgbClr val="000000"/>
                </a:solidFill>
              </a:rPr>
              <a:t>Leiter Fachbereich Baukoordination und Immobilienangelegenheiten der Sportstätten des Fachvermögens und Sportförderung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/>
          </a:p>
        </p:txBody>
      </p:sp>
      <p:sp>
        <p:nvSpPr>
          <p:cNvPr id="112" name="Google Shape;112;g2c08fd651af_0_12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c08fd651af_0_12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BD327A8F-F1DA-FE3F-4D59-D601B26671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>
                <a:solidFill>
                  <a:schemeClr val="tx1"/>
                </a:solidFill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08fd651af_0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b="1"/>
              <a:t>Tagesordnung</a:t>
            </a:r>
            <a:endParaRPr b="1"/>
          </a:p>
        </p:txBody>
      </p:sp>
      <p:sp>
        <p:nvSpPr>
          <p:cNvPr id="120" name="Google Shape;120;g2c08fd651af_0_23"/>
          <p:cNvSpPr txBox="1">
            <a:spLocks noGrp="1"/>
          </p:cNvSpPr>
          <p:nvPr>
            <p:ph type="body" idx="1"/>
          </p:nvPr>
        </p:nvSpPr>
        <p:spPr>
          <a:xfrm>
            <a:off x="838200" y="1429625"/>
            <a:ext cx="10515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1. Begrüßung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2. Informationen:</a:t>
            </a:r>
            <a:endParaRPr sz="5731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SzPts val="275"/>
              <a:buNone/>
            </a:pPr>
            <a:r>
              <a:rPr lang="de-DE" sz="5731" dirty="0"/>
              <a:t>a. </a:t>
            </a:r>
            <a:r>
              <a:rPr lang="de-DE" sz="6000" dirty="0"/>
              <a:t>Rechtsextremismus in Sportanlagen – Erkennen und Handeln (MBR)</a:t>
            </a: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Darstellung der digitalen Sportstättenvergabe (Sportamt Marzahn-Hellersdorf, Frank Kolbe)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3. Feststellung der satzungsmäßigen Einladung und Beschlussfähigkeit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b="1" dirty="0"/>
              <a:t>4. Bestätigung der Tagesordnung</a:t>
            </a:r>
            <a:endParaRPr sz="5731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5. Berichte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a. des Vorsitzenden und des Schatzmeisters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b. der Kassenprüfer</a:t>
            </a:r>
            <a:endParaRPr sz="5731" dirty="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c. Diskussion zu den Berichten und Entlastung des Vorstands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6. Vorstellung und Bestätigung des Haushaltsplans 2025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7. Bericht der Sportjugend; Bestätigung der bezirklichen Sportjugend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8. Anträge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632"/>
              <a:buNone/>
            </a:pPr>
            <a:r>
              <a:rPr lang="de-DE" sz="5731" dirty="0"/>
              <a:t>9.Sonstiges und Schlussworte</a:t>
            </a:r>
            <a:endParaRPr sz="573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121" name="Google Shape;121;g2c08fd651af_0_23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c08fd651af_0_23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13D3885F-47AB-779C-4490-6F1AA288B6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>
                <a:solidFill>
                  <a:schemeClr val="tx1"/>
                </a:solidFill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5.a - Bericht des Vorsitzenden</a:t>
            </a:r>
            <a:br>
              <a:rPr lang="de-DE" sz="3200" b="1"/>
            </a:br>
            <a:r>
              <a:rPr lang="de-DE" sz="3200"/>
              <a:t>Jan Lehmann</a:t>
            </a:r>
            <a:endParaRPr sz="3200"/>
          </a:p>
        </p:txBody>
      </p:sp>
      <p:sp>
        <p:nvSpPr>
          <p:cNvPr id="161" name="Google Shape;161;p1"/>
          <p:cNvSpPr txBox="1">
            <a:spLocks noGrp="1"/>
          </p:cNvSpPr>
          <p:nvPr>
            <p:ph type="body" idx="1"/>
          </p:nvPr>
        </p:nvSpPr>
        <p:spPr>
          <a:xfrm>
            <a:off x="838200" y="1797000"/>
            <a:ext cx="9900684" cy="41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Neuer Mitarbeiter Ronny Freitag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Nutzung des Foyers im Haus des Sports für Vereins-Veranstaltungen, hohe Nachfrage </a:t>
            </a:r>
            <a:endParaRPr sz="2000" dirty="0">
              <a:solidFill>
                <a:srgbClr val="262626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Vor-Ort-Termine bei Vereinen, Würdigung bei Jubiläen und Besuche von Veranstaltungen; bitte Hinweise auf Jubiläen!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Wir haben wieder unser E-Lastenrad (Flotte Berlin)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Insgesamt weiter 59 Vereine – </a:t>
            </a:r>
            <a:r>
              <a:rPr lang="de-DE" sz="2000">
                <a:solidFill>
                  <a:srgbClr val="262626"/>
                </a:solidFill>
              </a:rPr>
              <a:t>knapp 15.627 </a:t>
            </a:r>
            <a:r>
              <a:rPr lang="de-DE" sz="2000" dirty="0">
                <a:solidFill>
                  <a:srgbClr val="262626"/>
                </a:solidFill>
              </a:rPr>
              <a:t>Mitglieder einzeln; letztes Neumitglied BSV Eintracht Mahlsdorf mit 1.000 Mitgliedern</a:t>
            </a:r>
          </a:p>
          <a:p>
            <a:pPr marL="228600" lvl="0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2000" dirty="0">
                <a:solidFill>
                  <a:srgbClr val="262626"/>
                </a:solidFill>
              </a:rPr>
              <a:t>Giants Cheerleader (10 Jahre), Marzahner Radsportclub (30 Jahre), Fit und Fun Marzahn (10 Jahre), Mahlsdorfer </a:t>
            </a:r>
            <a:r>
              <a:rPr lang="de-DE" sz="2000" dirty="0" err="1">
                <a:solidFill>
                  <a:srgbClr val="262626"/>
                </a:solidFill>
              </a:rPr>
              <a:t>Raccons</a:t>
            </a:r>
            <a:r>
              <a:rPr lang="de-DE" sz="2000" dirty="0">
                <a:solidFill>
                  <a:srgbClr val="262626"/>
                </a:solidFill>
              </a:rPr>
              <a:t>/Waschbären" (5 Jahre), </a:t>
            </a:r>
            <a:r>
              <a:rPr lang="de-DE" sz="2000" dirty="0" err="1">
                <a:solidFill>
                  <a:srgbClr val="262626"/>
                </a:solidFill>
              </a:rPr>
              <a:t>Pyongwon</a:t>
            </a:r>
            <a:r>
              <a:rPr lang="de-DE" sz="2000" dirty="0">
                <a:solidFill>
                  <a:srgbClr val="262626"/>
                </a:solidFill>
              </a:rPr>
              <a:t> Marzahn (25 Jahre, auch Sonderpreis für Mädchen- und Frauensport bei der </a:t>
            </a:r>
            <a:r>
              <a:rPr lang="de-DE" sz="2000" dirty="0" err="1">
                <a:solidFill>
                  <a:srgbClr val="262626"/>
                </a:solidFill>
              </a:rPr>
              <a:t>Sporteerung</a:t>
            </a:r>
            <a:r>
              <a:rPr lang="de-DE" sz="2000" dirty="0">
                <a:solidFill>
                  <a:srgbClr val="262626"/>
                </a:solidFill>
              </a:rPr>
              <a:t> gewonnen)</a:t>
            </a:r>
          </a:p>
          <a:p>
            <a:pPr marL="228600" lvl="0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2000" dirty="0">
                <a:solidFill>
                  <a:srgbClr val="262626"/>
                </a:solidFill>
              </a:rPr>
              <a:t>in diesem Jahr (2025) stehen 11 Vereins-Jubiläen an u.a. der BRC Semper mit seinem 100-jährigen Bestehen; bitte meldet Eure </a:t>
            </a:r>
            <a:r>
              <a:rPr lang="de-DE" sz="2000" dirty="0" err="1">
                <a:solidFill>
                  <a:srgbClr val="262626"/>
                </a:solidFill>
              </a:rPr>
              <a:t>Jubliäen</a:t>
            </a:r>
            <a:endParaRPr sz="2000" dirty="0">
              <a:solidFill>
                <a:srgbClr val="262626"/>
              </a:solidFill>
            </a:endParaRPr>
          </a:p>
        </p:txBody>
      </p:sp>
      <p:sp>
        <p:nvSpPr>
          <p:cNvPr id="162" name="Google Shape;162;p1"/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08947D39-46BA-1CAD-9E04-94E398364BFC}"/>
              </a:ext>
            </a:extLst>
          </p:cNvPr>
          <p:cNvSpPr txBox="1">
            <a:spLocks/>
          </p:cNvSpPr>
          <p:nvPr/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de-DE" smtClean="0">
                <a:solidFill>
                  <a:schemeClr val="tx1"/>
                </a:solidFill>
              </a:rPr>
              <a:pPr algn="ctr"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61AE4466-2A9D-5E6C-3511-8244C0395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FDED9D95-184B-D8FB-AE9C-3AAC02C5A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200" b="1"/>
              <a:t>5.a - Bericht des Vorsitzenden</a:t>
            </a:r>
            <a:br>
              <a:rPr lang="de-DE" sz="3200" b="1"/>
            </a:br>
            <a:r>
              <a:rPr lang="de-DE" sz="3200"/>
              <a:t>Jan Lehmann</a:t>
            </a:r>
            <a:endParaRPr sz="3200"/>
          </a:p>
        </p:txBody>
      </p:sp>
      <p:sp>
        <p:nvSpPr>
          <p:cNvPr id="161" name="Google Shape;161;p1">
            <a:extLst>
              <a:ext uri="{FF2B5EF4-FFF2-40B4-BE49-F238E27FC236}">
                <a16:creationId xmlns:a16="http://schemas.microsoft.com/office/drawing/2014/main" id="{7F8641E2-92B8-0BC5-A206-87E1CBAA7D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97000"/>
            <a:ext cx="10515600" cy="38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Aktive Mitarbeit im Arbeitskreis der Bezirkssportbünde</a:t>
            </a:r>
          </a:p>
          <a:p>
            <a:pPr marL="228600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2000" dirty="0">
                <a:solidFill>
                  <a:srgbClr val="262626"/>
                </a:solidFill>
              </a:rPr>
              <a:t>Regelmäßige Berichterstattung an den bezirklichen Ausschuss für Gesundheit und Sport</a:t>
            </a:r>
          </a:p>
          <a:p>
            <a:pPr marL="228600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2000" dirty="0">
                <a:solidFill>
                  <a:srgbClr val="262626"/>
                </a:solidFill>
              </a:rPr>
              <a:t>Seniorensporttage</a:t>
            </a:r>
          </a:p>
          <a:p>
            <a:pPr marL="228600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2000" dirty="0">
                <a:solidFill>
                  <a:srgbClr val="262626"/>
                </a:solidFill>
              </a:rPr>
              <a:t>Familiensportfest</a:t>
            </a:r>
          </a:p>
          <a:p>
            <a:pPr marL="228600" indent="-203200">
              <a:spcBef>
                <a:spcPts val="1800"/>
              </a:spcBef>
              <a:buClr>
                <a:srgbClr val="262626"/>
              </a:buClr>
              <a:buSzPts val="2000"/>
            </a:pPr>
            <a:r>
              <a:rPr lang="de-DE" sz="2000" dirty="0">
                <a:solidFill>
                  <a:srgbClr val="262626"/>
                </a:solidFill>
              </a:rPr>
              <a:t>Neujahrsbowling</a:t>
            </a:r>
            <a:endParaRPr lang="de-DE" sz="2000" dirty="0"/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Vereinsstammtisch (nächster Termin 2.April 2025, 18 Uhr)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de-DE" sz="2000" dirty="0">
                <a:solidFill>
                  <a:srgbClr val="262626"/>
                </a:solidFill>
              </a:rPr>
              <a:t>D-Lizenz auch im Haus des Sports – BSB belohnt die Teilnahme</a:t>
            </a:r>
          </a:p>
          <a:p>
            <a:pPr marL="228600" lvl="0" indent="-203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endParaRPr lang="de-DE" sz="2000" dirty="0">
              <a:solidFill>
                <a:srgbClr val="262626"/>
              </a:solidFill>
            </a:endParaRPr>
          </a:p>
        </p:txBody>
      </p:sp>
      <p:sp>
        <p:nvSpPr>
          <p:cNvPr id="162" name="Google Shape;162;p1">
            <a:extLst>
              <a:ext uri="{FF2B5EF4-FFF2-40B4-BE49-F238E27FC236}">
                <a16:creationId xmlns:a16="http://schemas.microsoft.com/office/drawing/2014/main" id="{FF70EA8C-D9D6-12C6-B709-9B481326F8A6}"/>
              </a:ext>
            </a:extLst>
          </p:cNvPr>
          <p:cNvSpPr/>
          <p:nvPr/>
        </p:nvSpPr>
        <p:spPr>
          <a:xfrm rot="10800000">
            <a:off x="10434221" y="5197875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>
            <a:extLst>
              <a:ext uri="{FF2B5EF4-FFF2-40B4-BE49-F238E27FC236}">
                <a16:creationId xmlns:a16="http://schemas.microsoft.com/office/drawing/2014/main" id="{39474F40-CB8A-1C40-54D4-8328043A0576}"/>
              </a:ext>
            </a:extLst>
          </p:cNvPr>
          <p:cNvSpPr/>
          <p:nvPr/>
        </p:nvSpPr>
        <p:spPr>
          <a:xfrm>
            <a:off x="0" y="0"/>
            <a:ext cx="1757779" cy="1660125"/>
          </a:xfrm>
          <a:prstGeom prst="diagStripe">
            <a:avLst>
              <a:gd name="adj" fmla="val 50000"/>
            </a:avLst>
          </a:prstGeom>
          <a:solidFill>
            <a:srgbClr val="008B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E512867E-D891-068A-BB16-7907C956C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3103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>
                <a:solidFill>
                  <a:schemeClr val="tx1"/>
                </a:solidFill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6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Breitbild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</vt:lpstr>
      <vt:lpstr>Mitgliederversammlung am 6. März 2025</vt:lpstr>
      <vt:lpstr>Tagesordnung</vt:lpstr>
      <vt:lpstr>Tagesordnung</vt:lpstr>
      <vt:lpstr>2.a – Rechtsextremismus auf Sportanlagen</vt:lpstr>
      <vt:lpstr>Tagesordnung</vt:lpstr>
      <vt:lpstr>2.b - Darstellung der Situation der Sportstätten</vt:lpstr>
      <vt:lpstr>Tagesordnung</vt:lpstr>
      <vt:lpstr>5.a - Bericht des Vorsitzenden Jan Lehmann</vt:lpstr>
      <vt:lpstr>5.a - Bericht des Vorsitzenden Jan Lehmann</vt:lpstr>
      <vt:lpstr>5.a - Bericht des Vorsitzenden Jan Lehmann</vt:lpstr>
      <vt:lpstr>5.a - Bericht des Vorsitzenden Jan Lehmann</vt:lpstr>
      <vt:lpstr>5.a - Bericht des Vorsitzenden Jan Lehmann</vt:lpstr>
      <vt:lpstr>5.a - Bericht des Schatzmeisters Olaf Graeber</vt:lpstr>
      <vt:lpstr>5.b - Bericht der Kassenprüfer Brigitte Dame/Jens Kerber </vt:lpstr>
      <vt:lpstr>Tagesordnung</vt:lpstr>
      <vt:lpstr>Tagesordnung</vt:lpstr>
      <vt:lpstr>7. - Vorstellung und Bestätigung des Haushaltsplans 2025 </vt:lpstr>
      <vt:lpstr>Tagesordnung</vt:lpstr>
      <vt:lpstr>8. - Bericht der Sportjugend Yvonne Schumann</vt:lpstr>
      <vt:lpstr>Tagesordnung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Mitgliederversammlung</dc:title>
  <dc:creator>Jannes Schneider-Oeser</dc:creator>
  <cp:lastModifiedBy>BSB Ma-He</cp:lastModifiedBy>
  <cp:revision>10</cp:revision>
  <dcterms:created xsi:type="dcterms:W3CDTF">2023-05-04T12:12:11Z</dcterms:created>
  <dcterms:modified xsi:type="dcterms:W3CDTF">2025-03-06T13:19:01Z</dcterms:modified>
</cp:coreProperties>
</file>